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82" r:id="rId1"/>
    <p:sldMasterId id="2147484596" r:id="rId2"/>
    <p:sldMasterId id="2147484598" r:id="rId3"/>
    <p:sldMasterId id="2147484600" r:id="rId4"/>
    <p:sldMasterId id="2147484602" r:id="rId5"/>
    <p:sldMasterId id="2147484604" r:id="rId6"/>
    <p:sldMasterId id="2147484606" r:id="rId7"/>
    <p:sldMasterId id="2147484608" r:id="rId8"/>
    <p:sldMasterId id="2147484610" r:id="rId9"/>
    <p:sldMasterId id="2147484612" r:id="rId10"/>
    <p:sldMasterId id="2147484614" r:id="rId11"/>
    <p:sldMasterId id="2147484616" r:id="rId12"/>
    <p:sldMasterId id="2147484618" r:id="rId13"/>
  </p:sldMasterIdLst>
  <p:notesMasterIdLst>
    <p:notesMasterId r:id="rId27"/>
  </p:notesMasterIdLst>
  <p:sldIdLst>
    <p:sldId id="427" r:id="rId14"/>
    <p:sldId id="434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B381"/>
    <a:srgbClr val="D5AB81"/>
    <a:srgbClr val="0036E2"/>
    <a:srgbClr val="003399"/>
    <a:srgbClr val="C00000"/>
    <a:srgbClr val="5A77A9"/>
    <a:srgbClr val="000000"/>
    <a:srgbClr val="CF0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80" autoAdjust="0"/>
    <p:restoredTop sz="94660"/>
  </p:normalViewPr>
  <p:slideViewPr>
    <p:cSldViewPr>
      <p:cViewPr varScale="1">
        <p:scale>
          <a:sx n="51" d="100"/>
          <a:sy n="51" d="100"/>
        </p:scale>
        <p:origin x="1469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91EF27-2A43-417C-8B73-BC03DEB59B8D}" type="datetimeFigureOut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685C24D-4487-4979-B232-5036F85059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7522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293FC0E-F51F-4C1A-9925-AE36AAB5344B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448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DE21409-064D-492B-AFD5-C884462799E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37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1BF6744F-9FAD-4B1F-94D4-443B9FBCAC7A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6D6DF-48B0-49C9-8536-E2A5B2E32B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76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EEF4E31A-D8DB-401A-AB9A-C83C25491FB3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7C45F-A680-4552-BC8B-8E974C8B3C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51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84AF508F-BBFB-4447-A0CA-C4D6425AE130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ADABF-FF78-44BD-97EB-451FA191BE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384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EF2EA4DC-B662-4431-9B49-5479815D3D11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A12BA-1462-466F-ADD6-8FBB4F798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67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F4949459-878C-4E09-88CD-F2D0F9C66B9E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1CC06-B067-49ED-86F3-82E0315263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9914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A1642F27-5DE5-489D-BA83-0651DF5132B6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90F03-ACDD-4174-8FCC-EC2FF1027B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71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16606EB6-AF26-4B10-8B64-8FA901E5C9C7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61D41-19A8-42D0-98B0-F920B7E78E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94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571F66C3-7BC5-40A6-8FCF-3DF853C03FDC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4148E-B9CD-4E96-B755-EB5EBDC3D1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40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17A1832D-7B3A-45DB-BF3A-8B0F98BE0555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7F935-E5B9-4BCC-BF59-804783CBC8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646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F26AD0DB-DFAB-4BBE-95FC-3EE11F93725A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D5729-1E61-4BF3-821C-FC568B265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94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5888593E-FF33-48A2-8AC1-96FE6650F609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E3A57-0A77-4E43-A448-7BF6C6C247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33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06A7961D-0E58-476F-BEB3-972C60A5FF44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57CF7-CB41-4D30-B65B-F3F1A6672B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6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FGS logo no background.g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4600"/>
            <a:ext cx="1187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fld id="{BA8BB62C-FE00-4628-A606-9B0292CB4D8F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58DF5-F406-42B4-82E7-8B96DED60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73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5EECB0-5CA1-467A-B00C-F4463641E3E0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F5352E8B-CBAC-46F2-BA59-3E82AB9C59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52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AE4C16-527D-4733-AA8E-2D119FB2178D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9E871307-AB59-4910-B0C9-CC997CADDD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61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16CF65-3F78-44EB-9532-B833D2997501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DC9FF670-A1DC-4A64-97BB-254E25F15B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62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84D751-2EA8-47E8-B50D-FFF18B262CF5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518A8499-5A88-43C3-B7D0-E12C4692A9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63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9FD500-5CDD-42CF-99D5-0E11F8F5B2E2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15414168-E873-4ADC-9877-DC5E5E828D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64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498328-43E3-40B1-B9AB-A7DF59E523AB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A4FA0227-C72D-4417-94A4-31E377AEAF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53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55B3CF-5D99-4868-8EF3-D2B5DEDA3CC7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9A3624BA-D0FC-46C0-AEAF-14F9A31AC3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54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3D67CD-8B4B-420B-AE86-08517314E79E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4BF76ABE-CDD9-4CEB-8C44-D07329642C0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55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F77030-38EA-4E0E-9B3E-F14FD72C60EB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A2D48B99-7363-40C6-B881-621051D561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56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30A1D6-9A94-4431-8CC4-851DAE1C6C43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E190032A-2D73-466B-AE1E-76196929E6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57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5BBDC7-2584-4F47-97E7-297778D91E52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99342206-C753-40CC-AF18-7237231653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58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64499D-5C53-4A96-82A4-CAA186D04F10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672F094C-D846-42D2-9E18-7FBE198D28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59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6DC29F-C9E4-4975-A116-CCCA024FF9A3}" type="datetime1">
              <a:rPr lang="en-US"/>
              <a:pPr>
                <a:defRPr/>
              </a:pPr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FA335E98-E648-4680-9E94-F65B02E211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860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ell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eg@mohrfranchiseconsulting.co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franchisemaven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4"/>
          <p:cNvSpPr txBox="1">
            <a:spLocks noChangeArrowheads="1"/>
          </p:cNvSpPr>
          <p:nvPr/>
        </p:nvSpPr>
        <p:spPr bwMode="auto">
          <a:xfrm>
            <a:off x="3499945" y="413735"/>
            <a:ext cx="5638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i="1" u="sng" dirty="0">
                <a:solidFill>
                  <a:prstClr val="white"/>
                </a:solidFill>
                <a:latin typeface="Calibri" pitchFamily="34" charset="0"/>
                <a:cs typeface="+mn-cs"/>
              </a:rPr>
              <a:t>Master</a:t>
            </a:r>
            <a:r>
              <a:rPr lang="en-US" sz="2800" i="1" dirty="0">
                <a:solidFill>
                  <a:prstClr val="white"/>
                </a:solidFill>
                <a:latin typeface="Calibri" pitchFamily="34" charset="0"/>
                <a:cs typeface="+mn-cs"/>
              </a:rPr>
              <a:t>ing the Art of Franchising</a:t>
            </a:r>
          </a:p>
          <a:p>
            <a:pPr>
              <a:defRPr/>
            </a:pPr>
            <a:r>
              <a:rPr lang="en-US" sz="2800" i="1" dirty="0">
                <a:solidFill>
                  <a:prstClr val="white"/>
                </a:solidFill>
                <a:latin typeface="Calibri" pitchFamily="34" charset="0"/>
                <a:cs typeface="+mn-cs"/>
              </a:rPr>
              <a:t>Greg Mohr</a:t>
            </a:r>
          </a:p>
          <a:p>
            <a:pPr>
              <a:defRPr/>
            </a:pPr>
            <a:r>
              <a:rPr lang="en-US" sz="2800" i="1" dirty="0">
                <a:solidFill>
                  <a:prstClr val="white"/>
                </a:solidFill>
                <a:latin typeface="Calibri" pitchFamily="34" charset="0"/>
                <a:cs typeface="+mn-cs"/>
              </a:rPr>
              <a:t>Franchise Maven</a:t>
            </a:r>
          </a:p>
          <a:p>
            <a:pPr>
              <a:defRPr/>
            </a:pPr>
            <a:r>
              <a:rPr lang="en-US" sz="2800" i="1" dirty="0">
                <a:solidFill>
                  <a:prstClr val="white"/>
                </a:solidFill>
                <a:latin typeface="Calibri" pitchFamily="34" charset="0"/>
                <a:cs typeface="+mn-cs"/>
                <a:hlinkClick r:id="rId3"/>
              </a:rPr>
              <a:t>greg@franchisemaven.com</a:t>
            </a:r>
            <a:endParaRPr lang="en-US" sz="2800" i="1" dirty="0">
              <a:solidFill>
                <a:prstClr val="white"/>
              </a:solidFill>
              <a:latin typeface="Calibri" pitchFamily="34" charset="0"/>
              <a:cs typeface="+mn-cs"/>
            </a:endParaRPr>
          </a:p>
          <a:p>
            <a:pPr>
              <a:defRPr/>
            </a:pPr>
            <a:r>
              <a:rPr lang="en-US" sz="2800" i="1" dirty="0">
                <a:solidFill>
                  <a:prstClr val="white"/>
                </a:solidFill>
                <a:latin typeface="Calibri" pitchFamily="34" charset="0"/>
                <a:cs typeface="+mn-cs"/>
              </a:rPr>
              <a:t>361-772-6401</a:t>
            </a:r>
          </a:p>
          <a:p>
            <a:pPr>
              <a:defRPr/>
            </a:pPr>
            <a:r>
              <a:rPr lang="en-US" sz="2800" i="1" dirty="0">
                <a:solidFill>
                  <a:prstClr val="white"/>
                </a:solidFill>
                <a:latin typeface="Calibri" pitchFamily="34" charset="0"/>
                <a:cs typeface="+mn-cs"/>
                <a:hlinkClick r:id="rId4"/>
              </a:rPr>
              <a:t>www.franchisemaven.com</a:t>
            </a:r>
            <a:endParaRPr lang="en-US" sz="2800" i="1" dirty="0">
              <a:solidFill>
                <a:prstClr val="white"/>
              </a:solidFill>
              <a:latin typeface="Calibri" pitchFamily="34" charset="0"/>
              <a:cs typeface="+mn-cs"/>
            </a:endParaRPr>
          </a:p>
          <a:p>
            <a:pPr>
              <a:defRPr/>
            </a:pPr>
            <a:endParaRPr lang="en-US" sz="2800" i="1" dirty="0">
              <a:solidFill>
                <a:prstClr val="white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381000" y="0"/>
            <a:ext cx="1143000" cy="6858000"/>
          </a:xfrm>
          <a:prstGeom prst="upArrow">
            <a:avLst/>
          </a:prstGeom>
          <a:solidFill>
            <a:srgbClr val="185E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7652" name="Picture 8" descr="C:\Documents and Settings\HP_Owner\Local Settings\Temporary Internet Files\Content.IE5\32JC8E5X\MC90043524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800" y="2590800"/>
            <a:ext cx="5372100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914400" y="533400"/>
            <a:ext cx="8001000" cy="541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u="sng" dirty="0">
                <a:solidFill>
                  <a:prstClr val="white"/>
                </a:solidFill>
                <a:latin typeface="Bell MT" pitchFamily="18" charset="0"/>
                <a:cs typeface="+mn-cs"/>
              </a:rPr>
              <a:t>ROI Example:</a:t>
            </a:r>
            <a:endParaRPr lang="en-US" sz="3600" u="sng" dirty="0">
              <a:solidFill>
                <a:prstClr val="white"/>
              </a:solidFill>
              <a:latin typeface="Bell MT" pitchFamily="18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n-US" sz="4000" dirty="0">
                <a:solidFill>
                  <a:prstClr val="white"/>
                </a:solidFill>
                <a:latin typeface="Bell MT" pitchFamily="18" charset="0"/>
                <a:cs typeface="+mn-cs"/>
              </a:rPr>
              <a:t>$240,000 </a:t>
            </a:r>
            <a: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  <a:t>Master License Fee: </a:t>
            </a:r>
            <a:b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</a:br>
            <a:r>
              <a:rPr lang="en-US" dirty="0">
                <a:solidFill>
                  <a:prstClr val="white"/>
                </a:solidFill>
                <a:latin typeface="Bell MT" pitchFamily="18" charset="0"/>
                <a:cs typeface="+mn-cs"/>
              </a:rPr>
              <a:t>(</a:t>
            </a:r>
            <a:r>
              <a:rPr lang="en-US" sz="2800" i="1" dirty="0">
                <a:solidFill>
                  <a:prstClr val="white"/>
                </a:solidFill>
                <a:latin typeface="Bell MT" pitchFamily="18" charset="0"/>
                <a:cs typeface="+mn-cs"/>
              </a:rPr>
              <a:t>Includes “Pilot Location” license fee)</a:t>
            </a:r>
            <a:br>
              <a:rPr lang="en-US" dirty="0">
                <a:solidFill>
                  <a:prstClr val="white"/>
                </a:solidFill>
                <a:latin typeface="Bell MT" pitchFamily="18" charset="0"/>
                <a:cs typeface="+mn-cs"/>
              </a:rPr>
            </a:br>
            <a:r>
              <a:rPr lang="en-US" sz="4000" u="sng" dirty="0">
                <a:solidFill>
                  <a:prstClr val="white"/>
                </a:solidFill>
                <a:latin typeface="Bell MT" pitchFamily="18" charset="0"/>
                <a:cs typeface="+mn-cs"/>
              </a:rPr>
              <a:t>($ 40,000)</a:t>
            </a:r>
            <a:r>
              <a:rPr lang="en-US" sz="4000" dirty="0">
                <a:solidFill>
                  <a:prstClr val="white"/>
                </a:solidFill>
                <a:latin typeface="Bell MT" pitchFamily="18" charset="0"/>
                <a:cs typeface="+mn-cs"/>
              </a:rPr>
              <a:t> </a:t>
            </a:r>
            <a: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  <a:t>Included Franchise Fee:</a:t>
            </a:r>
            <a:b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</a:br>
            <a:endParaRPr lang="en-US" sz="3200" dirty="0">
              <a:solidFill>
                <a:prstClr val="white"/>
              </a:solidFill>
              <a:latin typeface="Bell MT" pitchFamily="18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n-US" sz="4000" dirty="0">
                <a:solidFill>
                  <a:prstClr val="white"/>
                </a:solidFill>
                <a:latin typeface="Bell MT" pitchFamily="18" charset="0"/>
                <a:cs typeface="+mn-cs"/>
              </a:rPr>
              <a:t>$200,000 </a:t>
            </a:r>
            <a: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  <a:t>Master License Investment</a:t>
            </a:r>
          </a:p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prstClr val="white"/>
                </a:solidFill>
                <a:latin typeface="Bell MT" pitchFamily="18" charset="0"/>
                <a:cs typeface="+mn-cs"/>
              </a:rPr>
              <a:t>(</a:t>
            </a:r>
            <a:r>
              <a:rPr lang="en-US" sz="2800" i="1" dirty="0">
                <a:solidFill>
                  <a:prstClr val="white"/>
                </a:solidFill>
                <a:latin typeface="Bell MT" pitchFamily="18" charset="0"/>
                <a:cs typeface="+mn-cs"/>
              </a:rPr>
              <a:t>may develop 20-50 locations in Region</a:t>
            </a:r>
            <a:r>
              <a:rPr lang="en-US" sz="2800" dirty="0">
                <a:solidFill>
                  <a:prstClr val="white"/>
                </a:solidFill>
                <a:latin typeface="Bell MT" pitchFamily="18" charset="0"/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prstClr val="white"/>
                </a:solidFill>
                <a:latin typeface="Calibri" pitchFamily="34" charset="0"/>
                <a:cs typeface="+mn-cs"/>
              </a:rPr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9"/>
          <p:cNvSpPr txBox="1">
            <a:spLocks noChangeArrowheads="1"/>
          </p:cNvSpPr>
          <p:nvPr/>
        </p:nvSpPr>
        <p:spPr bwMode="auto">
          <a:xfrm>
            <a:off x="914400" y="533400"/>
            <a:ext cx="7543800" cy="535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u="sng" dirty="0">
                <a:solidFill>
                  <a:prstClr val="white"/>
                </a:solidFill>
                <a:latin typeface="Bell MT" pitchFamily="18" charset="0"/>
                <a:cs typeface="+mn-cs"/>
              </a:rPr>
              <a:t>ROI Example: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3200" u="sng" dirty="0">
                <a:solidFill>
                  <a:prstClr val="white"/>
                </a:solidFill>
                <a:latin typeface="Bell MT" pitchFamily="18" charset="0"/>
                <a:cs typeface="+mn-cs"/>
              </a:rPr>
              <a:t>Franchise Fee</a:t>
            </a:r>
          </a:p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  <a:t>  $40,000 	Single Unit Franchise Fee</a:t>
            </a:r>
          </a:p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  <a:t>   x   50% 	(Master / ZOR split)</a:t>
            </a:r>
          </a:p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  <a:t>  </a:t>
            </a:r>
            <a:r>
              <a:rPr lang="en-US" sz="3200" u="sng" dirty="0">
                <a:solidFill>
                  <a:prstClr val="white"/>
                </a:solidFill>
                <a:latin typeface="Bell MT" pitchFamily="18" charset="0"/>
                <a:cs typeface="+mn-cs"/>
              </a:rPr>
              <a:t>$20,000</a:t>
            </a:r>
            <a: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  <a:t> 	(per unit fee kept by Master)</a:t>
            </a:r>
          </a:p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  <a:t>   x 	  10  	(single units sold)</a:t>
            </a:r>
          </a:p>
          <a:p>
            <a:pPr>
              <a:spcBef>
                <a:spcPct val="50000"/>
              </a:spcBef>
              <a:defRPr/>
            </a:pPr>
            <a:r>
              <a:rPr lang="en-US" sz="3200" u="sng" dirty="0">
                <a:solidFill>
                  <a:prstClr val="white"/>
                </a:solidFill>
                <a:latin typeface="Bell MT" pitchFamily="18" charset="0"/>
                <a:cs typeface="+mn-cs"/>
              </a:rPr>
              <a:t>$200,000</a:t>
            </a:r>
            <a:r>
              <a:rPr lang="en-US" sz="3200" dirty="0">
                <a:solidFill>
                  <a:prstClr val="white"/>
                </a:solidFill>
                <a:latin typeface="Bell MT" pitchFamily="18" charset="0"/>
                <a:cs typeface="+mn-cs"/>
              </a:rPr>
              <a:t> 	total kept by Master</a:t>
            </a:r>
            <a:r>
              <a:rPr lang="en-US" sz="2000" dirty="0">
                <a:solidFill>
                  <a:prstClr val="white"/>
                </a:solidFill>
                <a:latin typeface="Bell MT" pitchFamily="18" charset="0"/>
                <a:cs typeface="+mn-cs"/>
              </a:rPr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4800" y="609600"/>
            <a:ext cx="8686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>
              <a:solidFill>
                <a:prstClr val="white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7411" name="Text Box 9"/>
          <p:cNvSpPr txBox="1">
            <a:spLocks noChangeArrowheads="1"/>
          </p:cNvSpPr>
          <p:nvPr/>
        </p:nvSpPr>
        <p:spPr bwMode="auto">
          <a:xfrm>
            <a:off x="381000" y="533400"/>
            <a:ext cx="8382000" cy="535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ROI Example: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32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Royalty Split</a:t>
            </a:r>
          </a:p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        8%       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Single Unit Royalty </a:t>
            </a:r>
          </a:p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x   50%       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(Master / ZOR split)</a:t>
            </a:r>
          </a:p>
          <a:p>
            <a:pPr lvl="1">
              <a:spcBef>
                <a:spcPct val="50000"/>
              </a:spcBef>
              <a:defRPr/>
            </a:pP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    4%       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Master Royalty per Unit</a:t>
            </a:r>
          </a:p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 $720,000 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(Ex: Annual Revenues / unit)</a:t>
            </a:r>
          </a:p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  $ 28,800 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+mn-cs"/>
              </a:rPr>
              <a:t>Annual Royalty fees per unit/year</a:t>
            </a:r>
            <a:endParaRPr 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sz="4000" u="sng" dirty="0"/>
              <a:t>Long Term Master Franchise Benefits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b="1"/>
              <a:t>After Infrastructure</a:t>
            </a:r>
            <a:r>
              <a:rPr lang="en-US"/>
              <a:t> </a:t>
            </a:r>
            <a:r>
              <a:rPr lang="en-US" b="1"/>
              <a:t>is Built</a:t>
            </a:r>
          </a:p>
          <a:p>
            <a:pPr lvl="1" eaLnBrk="1" hangingPunct="1">
              <a:defRPr/>
            </a:pPr>
            <a:r>
              <a:rPr lang="en-US" sz="2400"/>
              <a:t>Running a Region is not time intensive</a:t>
            </a:r>
          </a:p>
          <a:p>
            <a:pPr lvl="1" eaLnBrk="1" hangingPunct="1">
              <a:defRPr/>
            </a:pPr>
            <a:r>
              <a:rPr lang="en-US" sz="2400"/>
              <a:t>Ready for other master franchises if desired</a:t>
            </a:r>
          </a:p>
          <a:p>
            <a:pPr lvl="1" eaLnBrk="1" hangingPunct="1">
              <a:defRPr/>
            </a:pPr>
            <a:r>
              <a:rPr lang="en-US" sz="2400"/>
              <a:t>Ongoing Royalty Revenue</a:t>
            </a:r>
          </a:p>
          <a:p>
            <a:pPr lvl="1" eaLnBrk="1" hangingPunct="1">
              <a:buFont typeface="Arial" panose="020B0604020202020204" pitchFamily="34" charset="0"/>
              <a:buNone/>
              <a:defRPr/>
            </a:pPr>
            <a:endParaRPr lang="en-US" sz="2400"/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b="1"/>
              <a:t>Exit Strategy</a:t>
            </a:r>
          </a:p>
          <a:p>
            <a:pPr lvl="1" eaLnBrk="1" hangingPunct="1">
              <a:defRPr/>
            </a:pPr>
            <a:r>
              <a:rPr lang="en-US" sz="2400"/>
              <a:t>Why have an exit strategy? There’s great cash flow – average exit strategy is 5-7 years</a:t>
            </a:r>
          </a:p>
          <a:p>
            <a:pPr lvl="1" eaLnBrk="1" hangingPunct="1">
              <a:defRPr/>
            </a:pPr>
            <a:r>
              <a:rPr lang="en-US" sz="2400"/>
              <a:t>In the event of a sale, multiples are very substantial because value is based upon long-term contractual relationships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4419600" y="1371600"/>
            <a:ext cx="4724400" cy="3657600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sz="5400" dirty="0">
                <a:cs typeface="Times New Roman" pitchFamily="18" charset="0"/>
              </a:rPr>
              <a:t>Franchising</a:t>
            </a:r>
            <a:br>
              <a:rPr lang="en-US" sz="3200" dirty="0">
                <a:cs typeface="Times New Roman" pitchFamily="18" charset="0"/>
              </a:rPr>
            </a:br>
            <a:br>
              <a:rPr lang="en-US" sz="3200" dirty="0">
                <a:cs typeface="Times New Roman" pitchFamily="18" charset="0"/>
              </a:rPr>
            </a:br>
            <a:r>
              <a:rPr lang="en-US" sz="4000" i="1" dirty="0">
                <a:cs typeface="Times New Roman" pitchFamily="18" charset="0"/>
              </a:rPr>
              <a:t>The single most successful marketing strategy ever created</a:t>
            </a:r>
            <a:br>
              <a:rPr lang="en-US" sz="3200" dirty="0">
                <a:cs typeface="Times New Roman" pitchFamily="18" charset="0"/>
              </a:rPr>
            </a:br>
            <a:br>
              <a:rPr lang="en-US" sz="3200" dirty="0">
                <a:cs typeface="Times New Roman" pitchFamily="18" charset="0"/>
              </a:rPr>
            </a:br>
            <a:r>
              <a:rPr lang="en-US" sz="3200" dirty="0">
                <a:cs typeface="Times New Roman" pitchFamily="18" charset="0"/>
              </a:rPr>
              <a:t>	</a:t>
            </a:r>
            <a:r>
              <a:rPr lang="en-US" sz="1800" dirty="0">
                <a:cs typeface="Times New Roman" pitchFamily="18" charset="0"/>
              </a:rPr>
              <a:t>-</a:t>
            </a:r>
            <a:r>
              <a:rPr lang="en-US" sz="1800" i="1" dirty="0">
                <a:cs typeface="Times New Roman" pitchFamily="18" charset="0"/>
              </a:rPr>
              <a:t>John </a:t>
            </a:r>
            <a:r>
              <a:rPr lang="en-US" sz="1800" i="1" dirty="0" err="1">
                <a:cs typeface="Times New Roman" pitchFamily="18" charset="0"/>
              </a:rPr>
              <a:t>Naisbitt</a:t>
            </a:r>
            <a:r>
              <a:rPr lang="en-US" sz="1800" i="1" dirty="0">
                <a:cs typeface="Times New Roman" pitchFamily="18" charset="0"/>
              </a:rPr>
              <a:t>- author, Megatrends</a:t>
            </a:r>
          </a:p>
        </p:txBody>
      </p:sp>
      <p:pic>
        <p:nvPicPr>
          <p:cNvPr id="7" name="Picture 6" descr="mpj0402220000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1143000"/>
            <a:ext cx="2971800" cy="4456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762000" y="838200"/>
            <a:ext cx="7620000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u="sng" dirty="0">
                <a:solidFill>
                  <a:prstClr val="white"/>
                </a:solidFill>
                <a:latin typeface="Bell MT" pitchFamily="18" charset="0"/>
                <a:cs typeface="+mn-cs"/>
              </a:rPr>
              <a:t>Franchising</a:t>
            </a:r>
          </a:p>
          <a:p>
            <a:pPr algn="ctr">
              <a:defRPr/>
            </a:pPr>
            <a:endParaRPr lang="en-US" dirty="0">
              <a:solidFill>
                <a:prstClr val="white"/>
              </a:solidFill>
              <a:latin typeface="Bell MT" pitchFamily="18" charset="0"/>
              <a:cs typeface="+mn-cs"/>
            </a:endParaRPr>
          </a:p>
          <a:p>
            <a:pPr algn="ctr">
              <a:defRPr/>
            </a:pPr>
            <a:r>
              <a:rPr lang="en-US" sz="3600" dirty="0">
                <a:solidFill>
                  <a:prstClr val="white"/>
                </a:solidFill>
                <a:latin typeface="Bell MT" pitchFamily="18" charset="0"/>
                <a:cs typeface="+mn-cs"/>
              </a:rPr>
              <a:t>A business with a high success rate</a:t>
            </a:r>
          </a:p>
          <a:p>
            <a:pPr algn="ctr">
              <a:defRPr/>
            </a:pPr>
            <a:endParaRPr lang="en-US" dirty="0">
              <a:solidFill>
                <a:prstClr val="white"/>
              </a:solidFill>
              <a:latin typeface="Bell MT" pitchFamily="18" charset="0"/>
              <a:cs typeface="+mn-cs"/>
            </a:endParaRPr>
          </a:p>
          <a:p>
            <a:pPr algn="ctr">
              <a:defRPr/>
            </a:pPr>
            <a:r>
              <a:rPr lang="en-US" sz="3200" b="1" i="1" dirty="0">
                <a:solidFill>
                  <a:prstClr val="white"/>
                </a:solidFill>
                <a:latin typeface="Bell MT" pitchFamily="18" charset="0"/>
                <a:cs typeface="+mn-cs"/>
              </a:rPr>
              <a:t>92% success rate overall</a:t>
            </a:r>
          </a:p>
          <a:p>
            <a:pPr algn="ctr">
              <a:defRPr/>
            </a:pPr>
            <a:endParaRPr lang="en-US" sz="3200" b="1" i="1" dirty="0">
              <a:solidFill>
                <a:prstClr val="white"/>
              </a:solidFill>
              <a:latin typeface="Bell MT" pitchFamily="18" charset="0"/>
              <a:cs typeface="+mn-cs"/>
            </a:endParaRPr>
          </a:p>
          <a:p>
            <a:pPr algn="ctr">
              <a:defRPr/>
            </a:pPr>
            <a:r>
              <a:rPr lang="en-US" sz="3200" b="1" i="1" dirty="0">
                <a:solidFill>
                  <a:prstClr val="white"/>
                </a:solidFill>
                <a:latin typeface="Bell MT" pitchFamily="18" charset="0"/>
                <a:cs typeface="+mn-cs"/>
              </a:rPr>
              <a:t>89% Success rate with single unit owners</a:t>
            </a:r>
          </a:p>
          <a:p>
            <a:pPr algn="ctr">
              <a:defRPr/>
            </a:pPr>
            <a:endParaRPr lang="en-US" sz="3200" b="1" i="1" dirty="0">
              <a:solidFill>
                <a:prstClr val="white"/>
              </a:solidFill>
              <a:latin typeface="Bell MT" pitchFamily="18" charset="0"/>
              <a:cs typeface="+mn-cs"/>
            </a:endParaRPr>
          </a:p>
          <a:p>
            <a:pPr algn="ctr">
              <a:defRPr/>
            </a:pPr>
            <a:r>
              <a:rPr lang="en-US" sz="3200" b="1" i="1" dirty="0">
                <a:solidFill>
                  <a:prstClr val="white"/>
                </a:solidFill>
                <a:latin typeface="Bell MT" pitchFamily="18" charset="0"/>
                <a:cs typeface="+mn-cs"/>
              </a:rPr>
              <a:t>96% Success rate with multi-unit owners</a:t>
            </a:r>
          </a:p>
          <a:p>
            <a:pPr>
              <a:defRPr/>
            </a:pPr>
            <a:endParaRPr lang="en-US" i="1" dirty="0">
              <a:solidFill>
                <a:prstClr val="white"/>
              </a:solidFill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2667000"/>
          </a:xfrm>
        </p:spPr>
        <p:txBody>
          <a:bodyPr rtlCol="0" anchor="t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/>
              <a:t>Franchising represents 8% of retail business locations and does over 40% of the retail volume because of: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971800"/>
            <a:ext cx="45720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i="1"/>
              <a:t>Brand name recognition</a:t>
            </a:r>
          </a:p>
          <a:p>
            <a:pPr eaLnBrk="1" hangingPunct="1">
              <a:defRPr/>
            </a:pPr>
            <a:r>
              <a:rPr lang="en-US" sz="4000" i="1"/>
              <a:t>A successful system</a:t>
            </a:r>
          </a:p>
          <a:p>
            <a:pPr eaLnBrk="1" hangingPunct="1">
              <a:defRPr/>
            </a:pPr>
            <a:r>
              <a:rPr lang="en-US" sz="4000" i="1"/>
              <a:t>Proven support</a:t>
            </a:r>
          </a:p>
        </p:txBody>
      </p:sp>
      <p:pic>
        <p:nvPicPr>
          <p:cNvPr id="14343" name="Picture 7" descr="http://images.businessweek.com/ss/07/06/0613_bigmalls/image/m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3588" y="2667000"/>
            <a:ext cx="4189412" cy="30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609600" y="533400"/>
            <a:ext cx="8305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>
              <a:solidFill>
                <a:prstClr val="white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5363" name="Text Box 12"/>
          <p:cNvSpPr txBox="1">
            <a:spLocks noChangeArrowheads="1"/>
          </p:cNvSpPr>
          <p:nvPr/>
        </p:nvSpPr>
        <p:spPr bwMode="auto">
          <a:xfrm>
            <a:off x="762000" y="533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u="sng" dirty="0">
                <a:solidFill>
                  <a:prstClr val="white"/>
                </a:solidFill>
                <a:latin typeface="Bell MT" pitchFamily="18" charset="0"/>
                <a:cs typeface="+mn-cs"/>
              </a:rPr>
              <a:t>Franchise Types</a:t>
            </a:r>
            <a:r>
              <a:rPr lang="en-US" sz="5400" dirty="0">
                <a:solidFill>
                  <a:prstClr val="white"/>
                </a:solidFill>
                <a:latin typeface="Bell MT" pitchFamily="18" charset="0"/>
                <a:cs typeface="+mn-cs"/>
              </a:rPr>
              <a:t>  </a:t>
            </a:r>
          </a:p>
          <a:p>
            <a:pPr marL="512763" indent="-341313">
              <a:buFont typeface="Wingdings" pitchFamily="2" charset="2"/>
              <a:buChar char="§"/>
              <a:defRPr/>
            </a:pPr>
            <a:endParaRPr lang="en-US" sz="4400" dirty="0">
              <a:solidFill>
                <a:prstClr val="white"/>
              </a:solidFill>
              <a:latin typeface="Bell MT" pitchFamily="18" charset="0"/>
              <a:cs typeface="+mn-cs"/>
            </a:endParaRPr>
          </a:p>
          <a:p>
            <a:pPr marL="512763" indent="-341313">
              <a:buFont typeface="Wingdings" pitchFamily="2" charset="2"/>
              <a:buChar char="§"/>
              <a:defRPr/>
            </a:pPr>
            <a:r>
              <a:rPr lang="en-US" sz="4400" dirty="0">
                <a:solidFill>
                  <a:prstClr val="white"/>
                </a:solidFill>
                <a:latin typeface="Bell MT" pitchFamily="18" charset="0"/>
                <a:cs typeface="+mn-cs"/>
              </a:rPr>
              <a:t>Single</a:t>
            </a:r>
          </a:p>
          <a:p>
            <a:pPr marL="512763" indent="-341313">
              <a:buFont typeface="Wingdings" pitchFamily="2" charset="2"/>
              <a:buChar char="§"/>
              <a:defRPr/>
            </a:pPr>
            <a:endParaRPr lang="en-US" sz="1600" dirty="0">
              <a:solidFill>
                <a:prstClr val="white"/>
              </a:solidFill>
              <a:latin typeface="Bell MT" pitchFamily="18" charset="0"/>
              <a:cs typeface="+mn-cs"/>
            </a:endParaRPr>
          </a:p>
          <a:p>
            <a:pPr marL="512763" indent="-341313">
              <a:buFont typeface="Wingdings" pitchFamily="2" charset="2"/>
              <a:buChar char="§"/>
              <a:defRPr/>
            </a:pPr>
            <a:r>
              <a:rPr lang="en-US" sz="4400" dirty="0">
                <a:solidFill>
                  <a:prstClr val="white"/>
                </a:solidFill>
                <a:latin typeface="Bell MT" pitchFamily="18" charset="0"/>
                <a:cs typeface="+mn-cs"/>
              </a:rPr>
              <a:t>Multiple Unit</a:t>
            </a:r>
          </a:p>
          <a:p>
            <a:pPr marL="171450">
              <a:defRPr/>
            </a:pPr>
            <a:endParaRPr lang="en-US" sz="1600" dirty="0">
              <a:solidFill>
                <a:prstClr val="white"/>
              </a:solidFill>
              <a:latin typeface="Bell MT" pitchFamily="18" charset="0"/>
              <a:cs typeface="+mn-cs"/>
            </a:endParaRPr>
          </a:p>
          <a:p>
            <a:pPr marL="512763" indent="-341313">
              <a:buFont typeface="Wingdings" pitchFamily="2" charset="2"/>
              <a:buChar char="§"/>
              <a:defRPr/>
            </a:pPr>
            <a:r>
              <a:rPr lang="en-US" sz="4400" dirty="0">
                <a:solidFill>
                  <a:prstClr val="white"/>
                </a:solidFill>
                <a:latin typeface="Bell MT" pitchFamily="18" charset="0"/>
                <a:cs typeface="+mn-cs"/>
              </a:rPr>
              <a:t>Master Franchise </a:t>
            </a:r>
          </a:p>
          <a:p>
            <a:pPr marL="512763" indent="-341313">
              <a:defRPr/>
            </a:pPr>
            <a:r>
              <a:rPr lang="en-US" sz="4400" dirty="0">
                <a:solidFill>
                  <a:prstClr val="white"/>
                </a:solidFill>
                <a:latin typeface="Bell MT" pitchFamily="18" charset="0"/>
                <a:cs typeface="+mn-cs"/>
              </a:rPr>
              <a:t>Regional Development</a:t>
            </a:r>
          </a:p>
        </p:txBody>
      </p:sp>
      <p:pic>
        <p:nvPicPr>
          <p:cNvPr id="31748" name="Picture 4" descr="master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429000"/>
            <a:ext cx="285750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9" name="Picture 5" descr="single-multi-ar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00200"/>
            <a:ext cx="285750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hsw.com.au/Images/franchising/opportunities_au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914400"/>
            <a:ext cx="5257800" cy="4962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31" name="Text Box 17"/>
          <p:cNvSpPr txBox="1">
            <a:spLocks noChangeArrowheads="1"/>
          </p:cNvSpPr>
          <p:nvPr/>
        </p:nvSpPr>
        <p:spPr bwMode="auto">
          <a:xfrm>
            <a:off x="152400" y="457200"/>
            <a:ext cx="36576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5400" i="1" dirty="0">
              <a:solidFill>
                <a:prstClr val="white"/>
              </a:solidFill>
              <a:latin typeface="Bell MT" pitchFamily="18" charset="0"/>
              <a:cs typeface="+mn-cs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4400" b="1" i="1" dirty="0">
                <a:solidFill>
                  <a:prstClr val="white"/>
                </a:solidFill>
                <a:latin typeface="Bell MT" pitchFamily="18" charset="0"/>
                <a:cs typeface="+mn-cs"/>
              </a:rPr>
              <a:t>Master Franchising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4000" i="1" dirty="0">
                <a:solidFill>
                  <a:prstClr val="white"/>
                </a:solidFill>
                <a:latin typeface="Bell MT" pitchFamily="18" charset="0"/>
                <a:cs typeface="+mn-cs"/>
              </a:rPr>
              <a:t>The Best Kept Secret in Business Today</a:t>
            </a:r>
          </a:p>
          <a:p>
            <a:pPr algn="ctr">
              <a:spcBef>
                <a:spcPct val="50000"/>
              </a:spcBef>
              <a:defRPr/>
            </a:pPr>
            <a:br>
              <a:rPr lang="en-US" sz="4000" u="sng" dirty="0">
                <a:solidFill>
                  <a:prstClr val="white"/>
                </a:solidFill>
                <a:latin typeface="Bell MT" pitchFamily="18" charset="0"/>
                <a:cs typeface="+mn-cs"/>
              </a:rPr>
            </a:br>
            <a:endParaRPr lang="en-US" sz="4000" u="sng" dirty="0">
              <a:solidFill>
                <a:prstClr val="white"/>
              </a:solidFill>
              <a:latin typeface="Bell MT" pitchFamily="18" charset="0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dirty="0"/>
              <a:t>Master Franchise Candidate Profile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i="1" dirty="0"/>
              <a:t>Strong Leadership skill sets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i="1" dirty="0"/>
              <a:t>Relates well with people (good communication skills)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i="1" dirty="0"/>
              <a:t>Ability to follow a proven business model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i="1" dirty="0"/>
              <a:t>Team Player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i="1" dirty="0"/>
              <a:t>Desire to build a Mini Empire with strong work ethic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i="1" dirty="0"/>
              <a:t>Market Partner with the Franchisor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i="1" dirty="0"/>
              <a:t>Financially strong – 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en-US" sz="2400" i="1" dirty="0"/>
              <a:t>	</a:t>
            </a:r>
            <a:r>
              <a:rPr lang="en-US" sz="2400" i="1" dirty="0" err="1"/>
              <a:t>Networth</a:t>
            </a:r>
            <a:r>
              <a:rPr lang="en-US" sz="2400" i="1" dirty="0"/>
              <a:t>  - $750,000+ 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en-US" sz="2400" i="1" dirty="0"/>
              <a:t>	Liquid Resources - $150,000+  </a:t>
            </a: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33796" name="Picture 4" descr="franchising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29" y="4221163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1143000" y="457200"/>
            <a:ext cx="701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4400" u="sng">
                <a:solidFill>
                  <a:prstClr val="white"/>
                </a:solidFill>
                <a:latin typeface="Bell MT" pitchFamily="18" charset="0"/>
                <a:cs typeface="+mn-cs"/>
              </a:rPr>
              <a:t>Master Franchising</a:t>
            </a:r>
            <a:r>
              <a:rPr lang="en-US" sz="4400" u="sng">
                <a:solidFill>
                  <a:srgbClr val="CCB400"/>
                </a:solidFill>
                <a:latin typeface="Calibri" pitchFamily="34" charset="0"/>
                <a:cs typeface="+mn-cs"/>
              </a:rPr>
              <a:t> </a:t>
            </a:r>
            <a:br>
              <a:rPr lang="en-US" sz="4400" u="sng">
                <a:solidFill>
                  <a:srgbClr val="869FAC"/>
                </a:solidFill>
                <a:latin typeface="Calibri" pitchFamily="34" charset="0"/>
                <a:cs typeface="+mn-cs"/>
              </a:rPr>
            </a:br>
            <a:endParaRPr lang="en-US" sz="4400" u="sng">
              <a:solidFill>
                <a:srgbClr val="869FAC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148" name="Oval 5"/>
          <p:cNvSpPr>
            <a:spLocks noChangeArrowheads="1"/>
          </p:cNvSpPr>
          <p:nvPr/>
        </p:nvSpPr>
        <p:spPr bwMode="auto">
          <a:xfrm>
            <a:off x="762000" y="1143000"/>
            <a:ext cx="2057400" cy="91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Times New Roman" charset="0"/>
              <a:cs typeface="+mn-cs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1371600" y="1828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solidFill>
                <a:prstClr val="white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838200" y="13716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prstClr val="black"/>
                </a:solidFill>
                <a:latin typeface="Calibri" pitchFamily="34" charset="0"/>
                <a:cs typeface="+mn-cs"/>
              </a:rPr>
              <a:t>FRANCHISOR</a:t>
            </a:r>
          </a:p>
        </p:txBody>
      </p:sp>
      <p:sp>
        <p:nvSpPr>
          <p:cNvPr id="13318" name="Line 8"/>
          <p:cNvSpPr>
            <a:spLocks noChangeShapeType="1"/>
          </p:cNvSpPr>
          <p:nvPr/>
        </p:nvSpPr>
        <p:spPr bwMode="auto">
          <a:xfrm>
            <a:off x="2819400" y="1676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white"/>
              </a:solidFill>
              <a:cs typeface="+mn-cs"/>
            </a:endParaRPr>
          </a:p>
        </p:txBody>
      </p:sp>
      <p:sp>
        <p:nvSpPr>
          <p:cNvPr id="13319" name="Oval 9"/>
          <p:cNvSpPr>
            <a:spLocks noChangeArrowheads="1"/>
          </p:cNvSpPr>
          <p:nvPr/>
        </p:nvSpPr>
        <p:spPr bwMode="auto">
          <a:xfrm>
            <a:off x="3962400" y="1676400"/>
            <a:ext cx="1447800" cy="914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white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4114800" y="19050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prstClr val="black"/>
                </a:solidFill>
                <a:latin typeface="Calibri" pitchFamily="34" charset="0"/>
                <a:cs typeface="+mn-cs"/>
              </a:rPr>
              <a:t>MASTER</a:t>
            </a:r>
          </a:p>
        </p:txBody>
      </p:sp>
      <p:sp>
        <p:nvSpPr>
          <p:cNvPr id="6154" name="Rectangle 11"/>
          <p:cNvSpPr>
            <a:spLocks noChangeArrowheads="1"/>
          </p:cNvSpPr>
          <p:nvPr/>
        </p:nvSpPr>
        <p:spPr bwMode="auto">
          <a:xfrm>
            <a:off x="5562600" y="1828800"/>
            <a:ext cx="31242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Times New Roman" charset="0"/>
                <a:cs typeface="+mn-cs"/>
              </a:rPr>
              <a:t>Designated Market Area</a:t>
            </a:r>
          </a:p>
        </p:txBody>
      </p:sp>
      <p:sp>
        <p:nvSpPr>
          <p:cNvPr id="13322" name="Oval 12"/>
          <p:cNvSpPr>
            <a:spLocks noChangeArrowheads="1"/>
          </p:cNvSpPr>
          <p:nvPr/>
        </p:nvSpPr>
        <p:spPr bwMode="auto">
          <a:xfrm>
            <a:off x="1219200" y="3581400"/>
            <a:ext cx="914400" cy="4572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black"/>
                </a:solidFill>
                <a:latin typeface="Calibri" pitchFamily="34" charset="0"/>
                <a:cs typeface="+mn-cs"/>
              </a:rPr>
              <a:t>E</a:t>
            </a:r>
          </a:p>
        </p:txBody>
      </p:sp>
      <p:sp>
        <p:nvSpPr>
          <p:cNvPr id="13323" name="Oval 13"/>
          <p:cNvSpPr>
            <a:spLocks noChangeArrowheads="1"/>
          </p:cNvSpPr>
          <p:nvPr/>
        </p:nvSpPr>
        <p:spPr bwMode="auto">
          <a:xfrm>
            <a:off x="2743200" y="4267200"/>
            <a:ext cx="914400" cy="4572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black"/>
                </a:solidFill>
                <a:latin typeface="Calibri" pitchFamily="34" charset="0"/>
                <a:cs typeface="+mn-cs"/>
              </a:rPr>
              <a:t>E</a:t>
            </a:r>
          </a:p>
        </p:txBody>
      </p:sp>
      <p:sp>
        <p:nvSpPr>
          <p:cNvPr id="13324" name="Oval 14"/>
          <p:cNvSpPr>
            <a:spLocks noChangeArrowheads="1"/>
          </p:cNvSpPr>
          <p:nvPr/>
        </p:nvSpPr>
        <p:spPr bwMode="auto">
          <a:xfrm>
            <a:off x="4038600" y="4800600"/>
            <a:ext cx="914400" cy="5334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black"/>
                </a:solidFill>
                <a:latin typeface="Calibri" pitchFamily="34" charset="0"/>
                <a:cs typeface="+mn-cs"/>
              </a:rPr>
              <a:t>E</a:t>
            </a:r>
          </a:p>
        </p:txBody>
      </p:sp>
      <p:sp>
        <p:nvSpPr>
          <p:cNvPr id="13325" name="Oval 15"/>
          <p:cNvSpPr>
            <a:spLocks noChangeArrowheads="1"/>
          </p:cNvSpPr>
          <p:nvPr/>
        </p:nvSpPr>
        <p:spPr bwMode="auto">
          <a:xfrm>
            <a:off x="7086600" y="3733800"/>
            <a:ext cx="990600" cy="5334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black"/>
                </a:solidFill>
                <a:latin typeface="Calibri" pitchFamily="34" charset="0"/>
                <a:cs typeface="+mn-cs"/>
              </a:rPr>
              <a:t>E</a:t>
            </a:r>
          </a:p>
        </p:txBody>
      </p:sp>
      <p:sp>
        <p:nvSpPr>
          <p:cNvPr id="13326" name="Oval 16"/>
          <p:cNvSpPr>
            <a:spLocks noChangeArrowheads="1"/>
          </p:cNvSpPr>
          <p:nvPr/>
        </p:nvSpPr>
        <p:spPr bwMode="auto">
          <a:xfrm>
            <a:off x="5257800" y="4343400"/>
            <a:ext cx="990600" cy="5334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black"/>
                </a:solidFill>
                <a:latin typeface="Calibri" pitchFamily="34" charset="0"/>
                <a:cs typeface="+mn-cs"/>
              </a:rPr>
              <a:t>E</a:t>
            </a:r>
          </a:p>
        </p:txBody>
      </p:sp>
      <p:sp>
        <p:nvSpPr>
          <p:cNvPr id="13327" name="Rectangle 17"/>
          <p:cNvSpPr>
            <a:spLocks noChangeArrowheads="1"/>
          </p:cNvSpPr>
          <p:nvPr/>
        </p:nvSpPr>
        <p:spPr bwMode="auto">
          <a:xfrm>
            <a:off x="990600" y="49530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3328" name="Line 18"/>
          <p:cNvSpPr>
            <a:spLocks noChangeShapeType="1"/>
          </p:cNvSpPr>
          <p:nvPr/>
        </p:nvSpPr>
        <p:spPr bwMode="auto">
          <a:xfrm flipH="1">
            <a:off x="1981200" y="2362200"/>
            <a:ext cx="2057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white"/>
              </a:solidFill>
              <a:cs typeface="+mn-cs"/>
            </a:endParaRPr>
          </a:p>
        </p:txBody>
      </p:sp>
      <p:sp>
        <p:nvSpPr>
          <p:cNvPr id="13329" name="Line 19"/>
          <p:cNvSpPr>
            <a:spLocks noChangeShapeType="1"/>
          </p:cNvSpPr>
          <p:nvPr/>
        </p:nvSpPr>
        <p:spPr bwMode="auto">
          <a:xfrm flipH="1">
            <a:off x="3276600" y="2514600"/>
            <a:ext cx="914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white"/>
              </a:solidFill>
              <a:cs typeface="+mn-cs"/>
            </a:endParaRPr>
          </a:p>
        </p:txBody>
      </p:sp>
      <p:sp>
        <p:nvSpPr>
          <p:cNvPr id="13330" name="Line 20"/>
          <p:cNvSpPr>
            <a:spLocks noChangeShapeType="1"/>
          </p:cNvSpPr>
          <p:nvPr/>
        </p:nvSpPr>
        <p:spPr bwMode="auto">
          <a:xfrm>
            <a:off x="5105400" y="2514600"/>
            <a:ext cx="2209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white"/>
              </a:solidFill>
              <a:cs typeface="+mn-cs"/>
            </a:endParaRPr>
          </a:p>
        </p:txBody>
      </p:sp>
      <p:sp>
        <p:nvSpPr>
          <p:cNvPr id="13331" name="Line 21"/>
          <p:cNvSpPr>
            <a:spLocks noChangeShapeType="1"/>
          </p:cNvSpPr>
          <p:nvPr/>
        </p:nvSpPr>
        <p:spPr bwMode="auto">
          <a:xfrm>
            <a:off x="4876800" y="2590800"/>
            <a:ext cx="685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white"/>
              </a:solidFill>
              <a:cs typeface="+mn-cs"/>
            </a:endParaRPr>
          </a:p>
        </p:txBody>
      </p:sp>
      <p:sp>
        <p:nvSpPr>
          <p:cNvPr id="13332" name="Line 22"/>
          <p:cNvSpPr>
            <a:spLocks noChangeShapeType="1"/>
          </p:cNvSpPr>
          <p:nvPr/>
        </p:nvSpPr>
        <p:spPr bwMode="auto">
          <a:xfrm>
            <a:off x="4495800" y="25908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white"/>
              </a:solidFill>
              <a:cs typeface="+mn-cs"/>
            </a:endParaRPr>
          </a:p>
        </p:txBody>
      </p:sp>
      <p:sp>
        <p:nvSpPr>
          <p:cNvPr id="6167" name="Text Box 24"/>
          <p:cNvSpPr txBox="1">
            <a:spLocks noChangeArrowheads="1"/>
          </p:cNvSpPr>
          <p:nvPr/>
        </p:nvSpPr>
        <p:spPr bwMode="auto">
          <a:xfrm>
            <a:off x="609600" y="4953000"/>
            <a:ext cx="2514600" cy="457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Times New Roman" charset="0"/>
                <a:cs typeface="+mn-cs"/>
              </a:rPr>
              <a:t>Avg. of 46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762000" y="228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>
                <a:solidFill>
                  <a:prstClr val="white"/>
                </a:solidFill>
                <a:latin typeface="Bell MT" pitchFamily="18" charset="0"/>
                <a:cs typeface="+mn-cs"/>
              </a:rPr>
              <a:t>Sources of Revenue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914400" y="1219200"/>
            <a:ext cx="3124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Franchise Fee</a:t>
            </a:r>
          </a:p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(40/60 to 60/40)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914400" y="2819400"/>
            <a:ext cx="3124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Royalty Percentage</a:t>
            </a:r>
          </a:p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(2% to 4% of gross)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914400" y="4495800"/>
            <a:ext cx="3124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 Inventory Sales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4114800" y="190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+mn-cs"/>
            </a:endParaRP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4191000" y="3505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+mn-cs"/>
            </a:endParaRP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4191000" y="4876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+mn-cs"/>
            </a:endParaRPr>
          </a:p>
        </p:txBody>
      </p:sp>
      <p:sp>
        <p:nvSpPr>
          <p:cNvPr id="37901" name="Oval 13"/>
          <p:cNvSpPr>
            <a:spLocks noChangeArrowheads="1"/>
          </p:cNvSpPr>
          <p:nvPr/>
        </p:nvSpPr>
        <p:spPr bwMode="auto">
          <a:xfrm>
            <a:off x="4876800" y="1219200"/>
            <a:ext cx="2667000" cy="1371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Initial Fee &amp; Then </a:t>
            </a:r>
          </a:p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Every Ten Years</a:t>
            </a:r>
          </a:p>
        </p:txBody>
      </p:sp>
      <p:sp>
        <p:nvSpPr>
          <p:cNvPr id="37902" name="Oval 14"/>
          <p:cNvSpPr>
            <a:spLocks noChangeArrowheads="1"/>
          </p:cNvSpPr>
          <p:nvPr/>
        </p:nvSpPr>
        <p:spPr bwMode="auto">
          <a:xfrm>
            <a:off x="4876800" y="2819400"/>
            <a:ext cx="2667000" cy="13716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Avg. Master </a:t>
            </a:r>
          </a:p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Franchisee </a:t>
            </a:r>
          </a:p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Percentage</a:t>
            </a:r>
          </a:p>
        </p:txBody>
      </p:sp>
      <p:sp>
        <p:nvSpPr>
          <p:cNvPr id="37903" name="Oval 15"/>
          <p:cNvSpPr>
            <a:spLocks noChangeArrowheads="1"/>
          </p:cNvSpPr>
          <p:nvPr/>
        </p:nvSpPr>
        <p:spPr bwMode="auto">
          <a:xfrm>
            <a:off x="4876800" y="4495800"/>
            <a:ext cx="2590800" cy="12192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prstClr val="white"/>
                </a:solidFill>
                <a:latin typeface="Calibri" pitchFamily="34" charset="0"/>
                <a:cs typeface="+mn-cs"/>
              </a:rPr>
              <a:t>Product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9" y="6248400"/>
            <a:ext cx="2569968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nimBg="1" autoUpdateAnimBg="0"/>
      <p:bldP spid="37894" grpId="0" animBg="1" autoUpdateAnimBg="0"/>
      <p:bldP spid="37895" grpId="0" animBg="1" autoUpdateAnimBg="0"/>
      <p:bldP spid="37901" grpId="0" animBg="1" autoUpdateAnimBg="0"/>
      <p:bldP spid="37902" grpId="0" animBg="1" autoUpdateAnimBg="0"/>
      <p:bldP spid="37903" grpId="0" animBg="1" autoUpdateAnimBg="0"/>
    </p:bldLst>
  </p:timing>
</p:sld>
</file>

<file path=ppt/theme/theme1.xml><?xml version="1.0" encoding="utf-8"?>
<a:theme xmlns:a="http://schemas.openxmlformats.org/drawingml/2006/main" name="1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1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22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23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24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1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3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5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6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8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9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20_Office Theme">
  <a:themeElements>
    <a:clrScheme name="Custom 20">
      <a:dk1>
        <a:sysClr val="windowText" lastClr="000000"/>
      </a:dk1>
      <a:lt1>
        <a:sysClr val="window" lastClr="FFFFFF"/>
      </a:lt1>
      <a:dk2>
        <a:srgbClr val="646B86"/>
      </a:dk2>
      <a:lt2>
        <a:srgbClr val="869FAC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2F119F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34593</TotalTime>
  <Words>438</Words>
  <Application>Microsoft Office PowerPoint</Application>
  <PresentationFormat>On-screen Show (4:3)</PresentationFormat>
  <Paragraphs>94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13</vt:i4>
      </vt:variant>
    </vt:vector>
  </HeadingPairs>
  <TitlesOfParts>
    <vt:vector size="31" baseType="lpstr">
      <vt:lpstr>Arial</vt:lpstr>
      <vt:lpstr>Bell MT</vt:lpstr>
      <vt:lpstr>Calibri</vt:lpstr>
      <vt:lpstr>Times New Roman</vt:lpstr>
      <vt:lpstr>Wingdings</vt:lpstr>
      <vt:lpstr>1_Office Theme</vt:lpstr>
      <vt:lpstr>11_Office Theme</vt:lpstr>
      <vt:lpstr>13_Office Theme</vt:lpstr>
      <vt:lpstr>15_Office Theme</vt:lpstr>
      <vt:lpstr>16_Office Theme</vt:lpstr>
      <vt:lpstr>17_Office Theme</vt:lpstr>
      <vt:lpstr>18_Office Theme</vt:lpstr>
      <vt:lpstr>19_Office Theme</vt:lpstr>
      <vt:lpstr>20_Office Theme</vt:lpstr>
      <vt:lpstr>21_Office Theme</vt:lpstr>
      <vt:lpstr>22_Office Theme</vt:lpstr>
      <vt:lpstr>23_Office Theme</vt:lpstr>
      <vt:lpstr>24_Office Theme</vt:lpstr>
      <vt:lpstr>PowerPoint Presentation</vt:lpstr>
      <vt:lpstr>Franchising  The single most successful marketing strategy ever created   -John Naisbitt- author, Megatrends</vt:lpstr>
      <vt:lpstr>PowerPoint Presentation</vt:lpstr>
      <vt:lpstr>Franchising represents 8% of retail business locations and does over 40% of the retail volume because of:</vt:lpstr>
      <vt:lpstr>PowerPoint Presentation</vt:lpstr>
      <vt:lpstr>PowerPoint Presentation</vt:lpstr>
      <vt:lpstr>Master Franchise Candidate Profile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Long Term Master Franchise 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Jasmine</dc:creator>
  <cp:lastModifiedBy>Gregory Mohr</cp:lastModifiedBy>
  <cp:revision>360</cp:revision>
  <dcterms:created xsi:type="dcterms:W3CDTF">2009-01-26T20:10:57Z</dcterms:created>
  <dcterms:modified xsi:type="dcterms:W3CDTF">2020-08-31T14:42:15Z</dcterms:modified>
</cp:coreProperties>
</file>